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7" r:id="rId5"/>
    <p:sldId id="291" r:id="rId6"/>
    <p:sldId id="394" r:id="rId7"/>
    <p:sldId id="405" r:id="rId8"/>
    <p:sldId id="404" r:id="rId9"/>
    <p:sldId id="406" r:id="rId10"/>
    <p:sldId id="407" r:id="rId11"/>
    <p:sldId id="425" r:id="rId12"/>
    <p:sldId id="411" r:id="rId13"/>
    <p:sldId id="412" r:id="rId14"/>
    <p:sldId id="413" r:id="rId15"/>
    <p:sldId id="421" r:id="rId16"/>
    <p:sldId id="42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94170" autoAdjust="0"/>
  </p:normalViewPr>
  <p:slideViewPr>
    <p:cSldViewPr snapToGrid="0">
      <p:cViewPr varScale="1">
        <p:scale>
          <a:sx n="153" d="100"/>
          <a:sy n="153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4604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60381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595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099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5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405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17/09/2023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jp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305341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There are two types of correlation: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00B050"/>
                </a:solidFill>
              </a:rPr>
              <a:t>Positive correlation</a:t>
            </a:r>
            <a:r>
              <a:rPr lang="en-US" sz="3000" dirty="0"/>
              <a:t>. This is when two variables move in the same direction. For example, as the price of a stock goes up, the number of shares traded also goes up.</a:t>
            </a:r>
          </a:p>
          <a:p>
            <a:pPr algn="l"/>
            <a:endParaRPr lang="en-US" sz="3000" dirty="0"/>
          </a:p>
          <a:p>
            <a:pPr algn="l"/>
            <a:r>
              <a:rPr lang="en-US" sz="3000" b="1" dirty="0">
                <a:solidFill>
                  <a:srgbClr val="FF0000"/>
                </a:solidFill>
              </a:rPr>
              <a:t>Negative correlation</a:t>
            </a:r>
            <a:r>
              <a:rPr lang="en-US" sz="3000" dirty="0"/>
              <a:t>. This is when two variables move in opposite directions. For example, as the price of a stock goes up, the number of shares traded goes down.</a:t>
            </a:r>
          </a:p>
        </p:txBody>
      </p:sp>
    </p:spTree>
    <p:extLst>
      <p:ext uri="{BB962C8B-B14F-4D97-AF65-F5344CB8AC3E}">
        <p14:creationId xmlns:p14="http://schemas.microsoft.com/office/powerpoint/2010/main" val="3972011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1" dirty="0">
                <a:solidFill>
                  <a:srgbClr val="00B0F0"/>
                </a:solidFill>
              </a:rPr>
              <a:t>Correlation</a:t>
            </a:r>
            <a:r>
              <a:rPr lang="en-US" sz="3000" dirty="0"/>
              <a:t> is measured on a scale from </a:t>
            </a:r>
            <a:r>
              <a:rPr lang="en-US" sz="3000" b="1" dirty="0">
                <a:solidFill>
                  <a:srgbClr val="00B0F0"/>
                </a:solidFill>
              </a:rPr>
              <a:t>-1 to +1</a:t>
            </a:r>
            <a:r>
              <a:rPr lang="en-US" sz="3000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0000"/>
                </a:solidFill>
              </a:rPr>
              <a:t>value of -1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FF0000"/>
                </a:solidFill>
              </a:rPr>
              <a:t>negatively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00B050"/>
                </a:solidFill>
              </a:rPr>
              <a:t>value of +1</a:t>
            </a:r>
            <a:r>
              <a:rPr lang="en-US" sz="3000" dirty="0"/>
              <a:t> means that the variables are perfectly </a:t>
            </a:r>
            <a:r>
              <a:rPr lang="en-US" sz="3000" b="1" dirty="0">
                <a:solidFill>
                  <a:srgbClr val="00B050"/>
                </a:solidFill>
              </a:rPr>
              <a:t>positively correlated</a:t>
            </a:r>
            <a:r>
              <a:rPr lang="en-US" sz="3000" dirty="0"/>
              <a:t>.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A </a:t>
            </a:r>
            <a:r>
              <a:rPr lang="en-US" sz="3000" b="1" dirty="0">
                <a:solidFill>
                  <a:srgbClr val="FFC000"/>
                </a:solidFill>
              </a:rPr>
              <a:t>value of 0</a:t>
            </a:r>
            <a:r>
              <a:rPr lang="en-US" sz="3000" dirty="0"/>
              <a:t> means that the variables are </a:t>
            </a:r>
            <a:r>
              <a:rPr lang="en-US" sz="3000" b="1" dirty="0">
                <a:solidFill>
                  <a:srgbClr val="FFC000"/>
                </a:solidFill>
              </a:rPr>
              <a:t>not correlated at all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24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796718"/>
              </p:ext>
            </p:extLst>
          </p:nvPr>
        </p:nvGraphicFramePr>
        <p:xfrm>
          <a:off x="3699129" y="1422857"/>
          <a:ext cx="4793739" cy="3246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97913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97913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 (Y)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(Z)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288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64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543D240F-7A4B-BF2D-64AD-7CF03B6E81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294393"/>
              </p:ext>
            </p:extLst>
          </p:nvPr>
        </p:nvGraphicFramePr>
        <p:xfrm>
          <a:off x="2793999" y="1353007"/>
          <a:ext cx="6603999" cy="402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98513">
                  <a:extLst>
                    <a:ext uri="{9D8B030D-6E8A-4147-A177-3AD203B41FA5}">
                      <a16:colId xmlns:a16="http://schemas.microsoft.com/office/drawing/2014/main" val="4068442662"/>
                    </a:ext>
                  </a:extLst>
                </a:gridCol>
                <a:gridCol w="170348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717427537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 (Y)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(Z)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296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Price of Water (Y)</a:t>
                      </a:r>
                      <a:endParaRPr lang="en-PH" sz="2400" b="1" dirty="0">
                        <a:solidFill>
                          <a:srgbClr val="00B0F0"/>
                        </a:solidFill>
                      </a:endParaRPr>
                    </a:p>
                    <a:p>
                      <a:pPr algn="ctr"/>
                      <a:endParaRPr lang="en-PH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(Z)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0.77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74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Correlation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5" y="1112993"/>
            <a:ext cx="2045677" cy="1534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309297" y="320895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71804" y="5303344"/>
            <a:ext cx="239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2856473" y="5303344"/>
            <a:ext cx="1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5199655" y="5292237"/>
            <a:ext cx="1718436" cy="38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828267" y="3208958"/>
            <a:ext cx="2853025" cy="1868806"/>
            <a:chOff x="1075457" y="3216195"/>
            <a:chExt cx="2853025" cy="1868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3699131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2038221" y="4715669"/>
              <a:ext cx="678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</p:grp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5" y="3829552"/>
            <a:ext cx="2619968" cy="1309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46" y="3803794"/>
            <a:ext cx="1917725" cy="1366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" y="3798663"/>
            <a:ext cx="1917725" cy="1438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694552" y="3558997"/>
            <a:ext cx="2853025" cy="1859580"/>
            <a:chOff x="1028622" y="3429000"/>
            <a:chExt cx="2853025" cy="1859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45" y="391193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988300" y="4919248"/>
              <a:ext cx="740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Profit</a:t>
              </a:r>
            </a:p>
          </p:txBody>
        </p:sp>
      </p:grpSp>
      <p:pic>
        <p:nvPicPr>
          <p:cNvPr id="5" name="Picture 4" descr="A cartoon of a rabbit holding money&#10;&#10;Description automatically generated">
            <a:extLst>
              <a:ext uri="{FF2B5EF4-FFF2-40B4-BE49-F238E27FC236}">
                <a16:creationId xmlns:a16="http://schemas.microsoft.com/office/drawing/2014/main" id="{D8401E76-3A99-E5B4-CCED-4E0DAE73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2" y="1188085"/>
            <a:ext cx="2712395" cy="2034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CE825-8F78-316D-D191-8E284D0DDA77}"/>
              </a:ext>
            </a:extLst>
          </p:cNvPr>
          <p:cNvGrpSpPr/>
          <p:nvPr/>
        </p:nvGrpSpPr>
        <p:grpSpPr>
          <a:xfrm>
            <a:off x="75441" y="3504042"/>
            <a:ext cx="7388916" cy="2311929"/>
            <a:chOff x="4691282" y="3402132"/>
            <a:chExt cx="7388916" cy="231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904E-12C6-8C3F-6A7C-F1685F1CA727}"/>
                </a:ext>
              </a:extLst>
            </p:cNvPr>
            <p:cNvSpPr txBox="1"/>
            <p:nvPr/>
          </p:nvSpPr>
          <p:spPr>
            <a:xfrm>
              <a:off x="7090523" y="3402132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4691282" y="5344729"/>
              <a:ext cx="2809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Research and Development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636288" y="5344729"/>
              <a:ext cx="1625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Administration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10434063" y="5316667"/>
              <a:ext cx="1183140" cy="38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Marketing</a:t>
              </a:r>
            </a:p>
          </p:txBody>
        </p:sp>
        <p:pic>
          <p:nvPicPr>
            <p:cNvPr id="7" name="Picture 6" descr="A light bulb with a wire attached to it&#10;&#10;Description automatically generated">
              <a:extLst>
                <a:ext uri="{FF2B5EF4-FFF2-40B4-BE49-F238E27FC236}">
                  <a16:creationId xmlns:a16="http://schemas.microsoft.com/office/drawing/2014/main" id="{058C1FC2-64B4-B743-26FB-DA5D50EF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069" y="4043548"/>
              <a:ext cx="2109129" cy="123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A cartoon of a person holding a camera and a clipboard&#10;&#10;Description automatically generated">
              <a:extLst>
                <a:ext uri="{FF2B5EF4-FFF2-40B4-BE49-F238E27FC236}">
                  <a16:creationId xmlns:a16="http://schemas.microsoft.com/office/drawing/2014/main" id="{650B0E2A-9793-09DA-218B-D1A470B9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006" y="4048937"/>
              <a:ext cx="2011331" cy="12256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person in a suit standing in front of a person in an office&#10;&#10;Description automatically generated">
              <a:extLst>
                <a:ext uri="{FF2B5EF4-FFF2-40B4-BE49-F238E27FC236}">
                  <a16:creationId xmlns:a16="http://schemas.microsoft.com/office/drawing/2014/main" id="{161F2277-21FC-EEB1-838A-FFB9B46A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629" y="4045931"/>
              <a:ext cx="2617148" cy="12300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4000" b="1" dirty="0"/>
              <a:t>Simple Linear Regression vs 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/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88021-9CCA-BCD7-3C69-2C438BEEB684}"/>
              </a:ext>
            </a:extLst>
          </p:cNvPr>
          <p:cNvSpPr txBox="1"/>
          <p:nvPr/>
        </p:nvSpPr>
        <p:spPr>
          <a:xfrm>
            <a:off x="4641899" y="1154894"/>
            <a:ext cx="336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Simple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8404E-5E07-D24D-30B8-5BF51D09A18C}"/>
              </a:ext>
            </a:extLst>
          </p:cNvPr>
          <p:cNvSpPr txBox="1"/>
          <p:nvPr/>
        </p:nvSpPr>
        <p:spPr>
          <a:xfrm>
            <a:off x="4641899" y="3362683"/>
            <a:ext cx="35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Correlation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EA3AE5B-B159-AF11-0C4B-339BBDA1D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8801" y="180645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37DE49-69DC-5A0C-EA95-8278D492F0B9}"/>
              </a:ext>
            </a:extLst>
          </p:cNvPr>
          <p:cNvSpPr txBox="1"/>
          <p:nvPr/>
        </p:nvSpPr>
        <p:spPr>
          <a:xfrm>
            <a:off x="794358" y="1467342"/>
            <a:ext cx="106032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Correlation </a:t>
            </a:r>
            <a:r>
              <a:rPr lang="en-US" sz="3000" b="1" dirty="0">
                <a:solidFill>
                  <a:srgbClr val="00B0F0"/>
                </a:solidFill>
              </a:rPr>
              <a:t>measures the strength of the relationship between two variables</a:t>
            </a:r>
            <a:r>
              <a:rPr lang="en-US" sz="3000" dirty="0"/>
              <a:t>. In other words, it tells you how closely two variables are related.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923304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3200</TotalTime>
  <Words>425</Words>
  <Application>Microsoft Office PowerPoint</Application>
  <PresentationFormat>Widescreen</PresentationFormat>
  <Paragraphs>133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Multiple Linear Regression</vt:lpstr>
      <vt:lpstr>Example: House Price Prediction</vt:lpstr>
      <vt:lpstr>Example: Company Profit Prediction</vt:lpstr>
      <vt:lpstr>Simple Linear Regression vs Multiple Linear Regression</vt:lpstr>
      <vt:lpstr>PowerPoint Presentation</vt:lpstr>
      <vt:lpstr>Correlation</vt:lpstr>
      <vt:lpstr>Correlation</vt:lpstr>
      <vt:lpstr>Correlation</vt:lpstr>
      <vt:lpstr>Correlation</vt:lpstr>
      <vt:lpstr>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621</cp:revision>
  <dcterms:created xsi:type="dcterms:W3CDTF">2022-05-11T03:47:05Z</dcterms:created>
  <dcterms:modified xsi:type="dcterms:W3CDTF">2023-09-17T15:55:12Z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